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8"/>
  </p:notesMasterIdLst>
  <p:sldIdLst>
    <p:sldId id="298" r:id="rId5"/>
    <p:sldId id="301" r:id="rId6"/>
    <p:sldId id="302" r:id="rId7"/>
    <p:sldId id="303" r:id="rId8"/>
    <p:sldId id="316" r:id="rId9"/>
    <p:sldId id="305" r:id="rId10"/>
    <p:sldId id="307" r:id="rId11"/>
    <p:sldId id="310" r:id="rId12"/>
    <p:sldId id="312" r:id="rId13"/>
    <p:sldId id="311" r:id="rId14"/>
    <p:sldId id="313" r:id="rId15"/>
    <p:sldId id="314" r:id="rId16"/>
    <p:sldId id="31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93" autoAdjust="0"/>
    <p:restoredTop sz="82090" autoAdjust="0"/>
  </p:normalViewPr>
  <p:slideViewPr>
    <p:cSldViewPr snapToGrid="0">
      <p:cViewPr>
        <p:scale>
          <a:sx n="94" d="100"/>
          <a:sy n="94" d="100"/>
        </p:scale>
        <p:origin x="127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70F410-AEF6-4A0C-AB57-1908D5D0C75B}" type="datetimeFigureOut">
              <a:rPr lang="en-US" smtClean="0"/>
              <a:t>8/17/2021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826256-C730-4E88-8DF0-921E644A5A66}" type="slidenum">
              <a:rPr lang="en-US" smtClean="0"/>
              <a:t>‹#›</a:t>
            </a:fld>
            <a:endParaRPr lang="en-US"/>
          </a:p>
        </p:txBody>
      </p:sp>
    </p:spTree>
    <p:extLst>
      <p:ext uri="{BB962C8B-B14F-4D97-AF65-F5344CB8AC3E}">
        <p14:creationId xmlns:p14="http://schemas.microsoft.com/office/powerpoint/2010/main" val="88890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Evan Holder and this is my flatiron end of module 2 project presentation</a:t>
            </a:r>
          </a:p>
        </p:txBody>
      </p:sp>
      <p:sp>
        <p:nvSpPr>
          <p:cNvPr id="4" name="Slide Number Placeholder 3"/>
          <p:cNvSpPr>
            <a:spLocks noGrp="1"/>
          </p:cNvSpPr>
          <p:nvPr>
            <p:ph type="sldNum" sz="quarter" idx="5"/>
          </p:nvPr>
        </p:nvSpPr>
        <p:spPr/>
        <p:txBody>
          <a:bodyPr/>
          <a:lstStyle/>
          <a:p>
            <a:fld id="{94826256-C730-4E88-8DF0-921E644A5A66}" type="slidenum">
              <a:rPr lang="en-US" smtClean="0"/>
              <a:t>1</a:t>
            </a:fld>
            <a:endParaRPr lang="en-US"/>
          </a:p>
        </p:txBody>
      </p:sp>
    </p:spTree>
    <p:extLst>
      <p:ext uri="{BB962C8B-B14F-4D97-AF65-F5344CB8AC3E}">
        <p14:creationId xmlns:p14="http://schemas.microsoft.com/office/powerpoint/2010/main" val="33329125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using our model we found the datapoints which the 100 most negative errors (where the model predicted housing cost higher than actual prices) and took the difference between their features and the averages of the entire dataset.  We found that these cheaper prices homes had more square feet, were located in neighborhoods with properties with more </a:t>
            </a:r>
            <a:r>
              <a:rPr lang="en-US" dirty="0" err="1"/>
              <a:t>squarefeet</a:t>
            </a:r>
            <a:r>
              <a:rPr lang="en-US" dirty="0"/>
              <a:t>, had higher grades, were renovated, and more often waterfront.  Also these 100 best deals were located in </a:t>
            </a:r>
            <a:r>
              <a:rPr lang="en-US" dirty="0" err="1"/>
              <a:t>zipcodes</a:t>
            </a:r>
            <a:r>
              <a:rPr lang="en-US" dirty="0"/>
              <a:t> 98033, 98115, 98118, 98103, 98006</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same way we found the datapoints with the 100 most positive errors (where the model predicted housing cost lower than actual prices) and found that these more expensive homes were more often renovated, had basements, and were waterfront.  These overpriced homes were located in </a:t>
            </a:r>
            <a:r>
              <a:rPr lang="de-DE" dirty="0"/>
              <a:t>Zipcodes: 98103, 98006, 98033, 98115, 98112, 98177</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Common attributes: Some features were common to the 100 best and worst deals, these included renovated, and waterfront house, and houses in Zipcodes: 98033, 98006, 98115. It‘s important to note that these features occur in houses grossly over and underpriced and so should be considered more carefully when making a purchase.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94826256-C730-4E88-8DF0-921E644A5A66}" type="slidenum">
              <a:rPr lang="en-US" smtClean="0"/>
              <a:t>11</a:t>
            </a:fld>
            <a:endParaRPr lang="en-US"/>
          </a:p>
        </p:txBody>
      </p:sp>
    </p:spTree>
    <p:extLst>
      <p:ext uri="{BB962C8B-B14F-4D97-AF65-F5344CB8AC3E}">
        <p14:creationId xmlns:p14="http://schemas.microsoft.com/office/powerpoint/2010/main" val="38892270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Summary: The model would greatly benefit from an expansion of data outside of the Seattle area. </a:t>
            </a:r>
          </a:p>
          <a:p>
            <a:endParaRPr lang="en-US" dirty="0"/>
          </a:p>
          <a:p>
            <a:r>
              <a:rPr lang="en-US" dirty="0"/>
              <a:t>For </a:t>
            </a:r>
            <a:r>
              <a:rPr lang="en-US"/>
              <a:t>Future work:</a:t>
            </a:r>
          </a:p>
          <a:p>
            <a:r>
              <a:rPr lang="en-US"/>
              <a:t>This </a:t>
            </a:r>
            <a:r>
              <a:rPr lang="en-US" dirty="0"/>
              <a:t>model is very specific to the Seattle metro area where there is a real mix of city, suburban, and rural, but may not perform well in the inner city neighborhoods or in very rural parts of the United States.</a:t>
            </a:r>
          </a:p>
        </p:txBody>
      </p:sp>
      <p:sp>
        <p:nvSpPr>
          <p:cNvPr id="4" name="Slide Number Placeholder 3"/>
          <p:cNvSpPr>
            <a:spLocks noGrp="1"/>
          </p:cNvSpPr>
          <p:nvPr>
            <p:ph type="sldNum" sz="quarter" idx="5"/>
          </p:nvPr>
        </p:nvSpPr>
        <p:spPr/>
        <p:txBody>
          <a:bodyPr/>
          <a:lstStyle/>
          <a:p>
            <a:fld id="{94826256-C730-4E88-8DF0-921E644A5A66}" type="slidenum">
              <a:rPr lang="en-US" smtClean="0"/>
              <a:t>12</a:t>
            </a:fld>
            <a:endParaRPr lang="en-US"/>
          </a:p>
        </p:txBody>
      </p:sp>
    </p:spTree>
    <p:extLst>
      <p:ext uri="{BB962C8B-B14F-4D97-AF65-F5344CB8AC3E}">
        <p14:creationId xmlns:p14="http://schemas.microsoft.com/office/powerpoint/2010/main" val="1583312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According to the 2017 State of the Nation’s Housing report, approximately two-thirds of Americans buy their house rather than rent it. And they don’t always get the best deal.  Among homeowners, 10% or 7.6 million, spent more than half their household income on their mortgage. On the flip side however, real estate can be a great investment. The typical U.S. home value rose 11.6 % over the past year according to Zillow, and a record 1.3% last month alone.  So how can you buy a house without breaking the bank? We’ve modeled housing prices in Seattle to show you what types of features make a home cost the most, and where you might be to get more bang for your buck.</a:t>
            </a:r>
          </a:p>
          <a:p>
            <a:endParaRPr lang="en-US" dirty="0"/>
          </a:p>
          <a:p>
            <a:endParaRPr lang="en-US" dirty="0"/>
          </a:p>
          <a:p>
            <a:endParaRPr lang="en-US" dirty="0"/>
          </a:p>
          <a:p>
            <a:r>
              <a:rPr lang="en-US" dirty="0"/>
              <a:t>Link:</a:t>
            </a:r>
          </a:p>
          <a:p>
            <a:r>
              <a:rPr lang="en-US" dirty="0"/>
              <a:t>https://www.jchs.harvard.edu/state-nations-housing-2017</a:t>
            </a:r>
          </a:p>
        </p:txBody>
      </p:sp>
      <p:sp>
        <p:nvSpPr>
          <p:cNvPr id="4" name="Slide Number Placeholder 3"/>
          <p:cNvSpPr>
            <a:spLocks noGrp="1"/>
          </p:cNvSpPr>
          <p:nvPr>
            <p:ph type="sldNum" sz="quarter" idx="5"/>
          </p:nvPr>
        </p:nvSpPr>
        <p:spPr/>
        <p:txBody>
          <a:bodyPr/>
          <a:lstStyle/>
          <a:p>
            <a:fld id="{94826256-C730-4E88-8DF0-921E644A5A66}" type="slidenum">
              <a:rPr lang="en-US" smtClean="0"/>
              <a:t>2</a:t>
            </a:fld>
            <a:endParaRPr lang="en-US"/>
          </a:p>
        </p:txBody>
      </p:sp>
    </p:spTree>
    <p:extLst>
      <p:ext uri="{BB962C8B-B14F-4D97-AF65-F5344CB8AC3E}">
        <p14:creationId xmlns:p14="http://schemas.microsoft.com/office/powerpoint/2010/main" val="4822815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826256-C730-4E88-8DF0-921E644A5A66}" type="slidenum">
              <a:rPr lang="en-US" smtClean="0"/>
              <a:t>4</a:t>
            </a:fld>
            <a:endParaRPr lang="en-US"/>
          </a:p>
        </p:txBody>
      </p:sp>
    </p:spTree>
    <p:extLst>
      <p:ext uri="{BB962C8B-B14F-4D97-AF65-F5344CB8AC3E}">
        <p14:creationId xmlns:p14="http://schemas.microsoft.com/office/powerpoint/2010/main" val="36034034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after cleaning up the data, we ran the model and here are the results.  This plot shows each feature and how much it drives the model, either positively or negatively.  So the further away the feature (dot) is from zero, our red line, the more impactful it is on housing prices. If its on the right of the red line, it’s positively impacting price, and if its on the left it’s negatively impacting price. To the right, is a list of each feature in order of most impactful.  As you can see the most influential features are all </a:t>
            </a:r>
            <a:r>
              <a:rPr lang="en-US" dirty="0" err="1"/>
              <a:t>zipcodes</a:t>
            </a:r>
            <a:r>
              <a:rPr lang="en-US" dirty="0"/>
              <a:t>. And in fact, there were a bunch more </a:t>
            </a:r>
            <a:r>
              <a:rPr lang="en-US" dirty="0" err="1"/>
              <a:t>zipcodes</a:t>
            </a:r>
            <a:r>
              <a:rPr lang="en-US" dirty="0"/>
              <a:t> in the model but I removed them the plot and list as they only clutter them.  The next most influential feature on price was whether or not the property is waterfront, and following was the number of square feet of living space. And fourth most important on our list here was the grade the house was assigned.  As you go down the you’ll notice that bedrooms actually has a negative value… the model is basically telling us that having more bedrooms would results in a lower price. </a:t>
            </a:r>
          </a:p>
        </p:txBody>
      </p:sp>
      <p:sp>
        <p:nvSpPr>
          <p:cNvPr id="4" name="Slide Number Placeholder 3"/>
          <p:cNvSpPr>
            <a:spLocks noGrp="1"/>
          </p:cNvSpPr>
          <p:nvPr>
            <p:ph type="sldNum" sz="quarter" idx="5"/>
          </p:nvPr>
        </p:nvSpPr>
        <p:spPr/>
        <p:txBody>
          <a:bodyPr/>
          <a:lstStyle/>
          <a:p>
            <a:fld id="{94826256-C730-4E88-8DF0-921E644A5A66}" type="slidenum">
              <a:rPr lang="en-US" smtClean="0"/>
              <a:t>5</a:t>
            </a:fld>
            <a:endParaRPr lang="en-US"/>
          </a:p>
        </p:txBody>
      </p:sp>
    </p:spTree>
    <p:extLst>
      <p:ext uri="{BB962C8B-B14F-4D97-AF65-F5344CB8AC3E}">
        <p14:creationId xmlns:p14="http://schemas.microsoft.com/office/powerpoint/2010/main" val="1703514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You’d think that more bedrooms would mean a higher price, wouldn’t you? We’ll the model has actually captured a very important point.  </a:t>
            </a:r>
          </a:p>
        </p:txBody>
      </p:sp>
      <p:sp>
        <p:nvSpPr>
          <p:cNvPr id="4" name="Slide Number Placeholder 3"/>
          <p:cNvSpPr>
            <a:spLocks noGrp="1"/>
          </p:cNvSpPr>
          <p:nvPr>
            <p:ph type="sldNum" sz="quarter" idx="5"/>
          </p:nvPr>
        </p:nvSpPr>
        <p:spPr/>
        <p:txBody>
          <a:bodyPr/>
          <a:lstStyle/>
          <a:p>
            <a:fld id="{94826256-C730-4E88-8DF0-921E644A5A66}" type="slidenum">
              <a:rPr lang="en-US" smtClean="0"/>
              <a:t>6</a:t>
            </a:fld>
            <a:endParaRPr lang="en-US"/>
          </a:p>
        </p:txBody>
      </p:sp>
    </p:spTree>
    <p:extLst>
      <p:ext uri="{BB962C8B-B14F-4D97-AF65-F5344CB8AC3E}">
        <p14:creationId xmlns:p14="http://schemas.microsoft.com/office/powerpoint/2010/main" val="2378671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model understands that increasing square footage of the house also likely increases the number of bedrooms.  The two features are not completely independent of each other and are actually very related. And in so doing, the model predicts that a house with say 5000 square feet and 6 bedrooms is worth less than a 5000 square foot house with 3 bedrooms.  In essence the model is saying that more spacious houses are worth more (</a:t>
            </a:r>
            <a:r>
              <a:rPr lang="en-US" dirty="0" err="1"/>
              <a:t>ie</a:t>
            </a:r>
            <a:r>
              <a:rPr lang="en-US" dirty="0"/>
              <a:t> more square feet and less bedrooms).</a:t>
            </a:r>
          </a:p>
        </p:txBody>
      </p:sp>
      <p:sp>
        <p:nvSpPr>
          <p:cNvPr id="4" name="Slide Number Placeholder 3"/>
          <p:cNvSpPr>
            <a:spLocks noGrp="1"/>
          </p:cNvSpPr>
          <p:nvPr>
            <p:ph type="sldNum" sz="quarter" idx="5"/>
          </p:nvPr>
        </p:nvSpPr>
        <p:spPr/>
        <p:txBody>
          <a:bodyPr/>
          <a:lstStyle/>
          <a:p>
            <a:fld id="{94826256-C730-4E88-8DF0-921E644A5A66}" type="slidenum">
              <a:rPr lang="en-US" smtClean="0"/>
              <a:t>7</a:t>
            </a:fld>
            <a:endParaRPr lang="en-US"/>
          </a:p>
        </p:txBody>
      </p:sp>
    </p:spTree>
    <p:extLst>
      <p:ext uri="{BB962C8B-B14F-4D97-AF65-F5344CB8AC3E}">
        <p14:creationId xmlns:p14="http://schemas.microsoft.com/office/powerpoint/2010/main" val="30950671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how well does the model perform? One way of asking the question is how well does our model fit the data. In statistics, that would be the percentage of variability in price that our predictive features can explain.  </a:t>
            </a:r>
          </a:p>
        </p:txBody>
      </p:sp>
      <p:sp>
        <p:nvSpPr>
          <p:cNvPr id="4" name="Slide Number Placeholder 3"/>
          <p:cNvSpPr>
            <a:spLocks noGrp="1"/>
          </p:cNvSpPr>
          <p:nvPr>
            <p:ph type="sldNum" sz="quarter" idx="5"/>
          </p:nvPr>
        </p:nvSpPr>
        <p:spPr/>
        <p:txBody>
          <a:bodyPr/>
          <a:lstStyle/>
          <a:p>
            <a:fld id="{94826256-C730-4E88-8DF0-921E644A5A66}" type="slidenum">
              <a:rPr lang="en-US" smtClean="0"/>
              <a:t>8</a:t>
            </a:fld>
            <a:endParaRPr lang="en-US"/>
          </a:p>
        </p:txBody>
      </p:sp>
    </p:spTree>
    <p:extLst>
      <p:ext uri="{BB962C8B-B14F-4D97-AF65-F5344CB8AC3E}">
        <p14:creationId xmlns:p14="http://schemas.microsoft.com/office/powerpoint/2010/main" val="32465942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model can explain about 81% of the variability in price. </a:t>
            </a:r>
          </a:p>
        </p:txBody>
      </p:sp>
      <p:sp>
        <p:nvSpPr>
          <p:cNvPr id="4" name="Slide Number Placeholder 3"/>
          <p:cNvSpPr>
            <a:spLocks noGrp="1"/>
          </p:cNvSpPr>
          <p:nvPr>
            <p:ph type="sldNum" sz="quarter" idx="5"/>
          </p:nvPr>
        </p:nvSpPr>
        <p:spPr/>
        <p:txBody>
          <a:bodyPr/>
          <a:lstStyle/>
          <a:p>
            <a:fld id="{94826256-C730-4E88-8DF0-921E644A5A66}" type="slidenum">
              <a:rPr lang="en-US" smtClean="0"/>
              <a:t>9</a:t>
            </a:fld>
            <a:endParaRPr lang="en-US"/>
          </a:p>
        </p:txBody>
      </p:sp>
    </p:spTree>
    <p:extLst>
      <p:ext uri="{BB962C8B-B14F-4D97-AF65-F5344CB8AC3E}">
        <p14:creationId xmlns:p14="http://schemas.microsoft.com/office/powerpoint/2010/main" val="1709427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the model does not perform well when prices are high and low. We can use this as tool to find where people got the best and worst deals.  All we have to do is look at where the actual housing prices were the most different from what the model predicted.  If the actual price was low, while the model predicted higher, then that person got a good deal.  If the model predicted a lower price than the actual price, then that person got ripped off.</a:t>
            </a:r>
          </a:p>
        </p:txBody>
      </p:sp>
      <p:sp>
        <p:nvSpPr>
          <p:cNvPr id="4" name="Slide Number Placeholder 3"/>
          <p:cNvSpPr>
            <a:spLocks noGrp="1"/>
          </p:cNvSpPr>
          <p:nvPr>
            <p:ph type="sldNum" sz="quarter" idx="5"/>
          </p:nvPr>
        </p:nvSpPr>
        <p:spPr/>
        <p:txBody>
          <a:bodyPr/>
          <a:lstStyle/>
          <a:p>
            <a:fld id="{94826256-C730-4E88-8DF0-921E644A5A66}" type="slidenum">
              <a:rPr lang="en-US" smtClean="0"/>
              <a:t>10</a:t>
            </a:fld>
            <a:endParaRPr lang="en-US"/>
          </a:p>
        </p:txBody>
      </p:sp>
    </p:spTree>
    <p:extLst>
      <p:ext uri="{BB962C8B-B14F-4D97-AF65-F5344CB8AC3E}">
        <p14:creationId xmlns:p14="http://schemas.microsoft.com/office/powerpoint/2010/main" val="39934790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8/17/2021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8/17/2021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8/17/2021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8/17/2021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8/17/2021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8/17/2021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8/17/2021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8/17/2021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8/17/2021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8/17/2021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2.png"/><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1.jpe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4.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6.xml"/><Relationship Id="rId9"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Module 2 Project:</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Evan Holder</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Audio 4">
            <a:hlinkClick r:id="" action="ppaction://media"/>
            <a:extLst>
              <a:ext uri="{FF2B5EF4-FFF2-40B4-BE49-F238E27FC236}">
                <a16:creationId xmlns:a16="http://schemas.microsoft.com/office/drawing/2014/main" id="{2C3A0A48-FBE8-4A50-A1B5-32320A252FF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8467"/>
    </mc:Choice>
    <mc:Fallback xmlns="">
      <p:transition spd="slow" advTm="84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14735-D294-4A7D-84C7-734DDB91CEED}"/>
              </a:ext>
            </a:extLst>
          </p:cNvPr>
          <p:cNvSpPr>
            <a:spLocks noGrp="1"/>
          </p:cNvSpPr>
          <p:nvPr>
            <p:ph type="title"/>
          </p:nvPr>
        </p:nvSpPr>
        <p:spPr/>
        <p:txBody>
          <a:bodyPr/>
          <a:lstStyle/>
          <a:p>
            <a:r>
              <a:rPr lang="en-US" dirty="0"/>
              <a:t>Model: How well does the it fit the data?</a:t>
            </a:r>
          </a:p>
        </p:txBody>
      </p:sp>
      <p:sp>
        <p:nvSpPr>
          <p:cNvPr id="3" name="Content Placeholder 2">
            <a:extLst>
              <a:ext uri="{FF2B5EF4-FFF2-40B4-BE49-F238E27FC236}">
                <a16:creationId xmlns:a16="http://schemas.microsoft.com/office/drawing/2014/main" id="{B03B4412-AF61-4778-97E1-4EEC80AA522D}"/>
              </a:ext>
            </a:extLst>
          </p:cNvPr>
          <p:cNvSpPr>
            <a:spLocks noGrp="1"/>
          </p:cNvSpPr>
          <p:nvPr>
            <p:ph idx="1"/>
          </p:nvPr>
        </p:nvSpPr>
        <p:spPr>
          <a:xfrm>
            <a:off x="1097280" y="2108201"/>
            <a:ext cx="4341450" cy="3760891"/>
          </a:xfrm>
        </p:spPr>
        <p:txBody>
          <a:bodyPr/>
          <a:lstStyle/>
          <a:p>
            <a:pPr>
              <a:buFont typeface="Arial" panose="020B0604020202020204" pitchFamily="34" charset="0"/>
              <a:buChar char="•"/>
            </a:pPr>
            <a:r>
              <a:rPr lang="en-US" dirty="0"/>
              <a:t> “Goodness of fit” = percent of errors that we can explain (R-squared)</a:t>
            </a:r>
          </a:p>
          <a:p>
            <a:pPr>
              <a:buFont typeface="Arial" panose="020B0604020202020204" pitchFamily="34" charset="0"/>
              <a:buChar char="•"/>
            </a:pPr>
            <a:r>
              <a:rPr lang="en-US" dirty="0"/>
              <a:t> 81%</a:t>
            </a:r>
          </a:p>
          <a:p>
            <a:pPr>
              <a:buFont typeface="Arial" panose="020B0604020202020204" pitchFamily="34" charset="0"/>
              <a:buChar char="•"/>
            </a:pPr>
            <a:r>
              <a:rPr lang="en-US" dirty="0"/>
              <a:t> Model does not perform well where prices are very high and low.</a:t>
            </a:r>
          </a:p>
          <a:p>
            <a:pPr>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EC003034-53CC-4BF5-A9B1-9FB9497B1F86}"/>
              </a:ext>
            </a:extLst>
          </p:cNvPr>
          <p:cNvPicPr>
            <a:picLocks noChangeAspect="1"/>
          </p:cNvPicPr>
          <p:nvPr/>
        </p:nvPicPr>
        <p:blipFill>
          <a:blip r:embed="rId5"/>
          <a:stretch>
            <a:fillRect/>
          </a:stretch>
        </p:blipFill>
        <p:spPr>
          <a:xfrm>
            <a:off x="6042073" y="2067230"/>
            <a:ext cx="5710784" cy="3883864"/>
          </a:xfrm>
          <a:prstGeom prst="rect">
            <a:avLst/>
          </a:prstGeom>
        </p:spPr>
      </p:pic>
      <p:pic>
        <p:nvPicPr>
          <p:cNvPr id="9" name="Picture 8">
            <a:extLst>
              <a:ext uri="{FF2B5EF4-FFF2-40B4-BE49-F238E27FC236}">
                <a16:creationId xmlns:a16="http://schemas.microsoft.com/office/drawing/2014/main" id="{1725EDFA-A17E-41FA-819E-A4E00CB1190E}"/>
              </a:ext>
            </a:extLst>
          </p:cNvPr>
          <p:cNvPicPr>
            <a:picLocks noChangeAspect="1"/>
          </p:cNvPicPr>
          <p:nvPr/>
        </p:nvPicPr>
        <p:blipFill>
          <a:blip r:embed="rId6"/>
          <a:stretch>
            <a:fillRect/>
          </a:stretch>
        </p:blipFill>
        <p:spPr>
          <a:xfrm>
            <a:off x="6126480" y="2108200"/>
            <a:ext cx="5757841" cy="3842893"/>
          </a:xfrm>
          <a:prstGeom prst="rect">
            <a:avLst/>
          </a:prstGeom>
        </p:spPr>
      </p:pic>
      <p:cxnSp>
        <p:nvCxnSpPr>
          <p:cNvPr id="10" name="Straight Connector 9">
            <a:extLst>
              <a:ext uri="{FF2B5EF4-FFF2-40B4-BE49-F238E27FC236}">
                <a16:creationId xmlns:a16="http://schemas.microsoft.com/office/drawing/2014/main" id="{FF2D17DC-9DF1-420B-88C9-B7D6B85B5E57}"/>
              </a:ext>
            </a:extLst>
          </p:cNvPr>
          <p:cNvCxnSpPr>
            <a:cxnSpLocks/>
          </p:cNvCxnSpPr>
          <p:nvPr/>
        </p:nvCxnSpPr>
        <p:spPr>
          <a:xfrm>
            <a:off x="7213600" y="3027680"/>
            <a:ext cx="4348480" cy="0"/>
          </a:xfrm>
          <a:prstGeom prst="line">
            <a:avLst/>
          </a:prstGeom>
          <a:ln w="19050">
            <a:solidFill>
              <a:srgbClr val="FF0000"/>
            </a:solidFill>
          </a:ln>
        </p:spPr>
        <p:style>
          <a:lnRef idx="1">
            <a:schemeClr val="accent4"/>
          </a:lnRef>
          <a:fillRef idx="0">
            <a:schemeClr val="accent4"/>
          </a:fillRef>
          <a:effectRef idx="0">
            <a:schemeClr val="accent4"/>
          </a:effectRef>
          <a:fontRef idx="minor">
            <a:schemeClr val="tx1"/>
          </a:fontRef>
        </p:style>
      </p:cxnSp>
      <p:cxnSp>
        <p:nvCxnSpPr>
          <p:cNvPr id="11" name="Straight Connector 10">
            <a:extLst>
              <a:ext uri="{FF2B5EF4-FFF2-40B4-BE49-F238E27FC236}">
                <a16:creationId xmlns:a16="http://schemas.microsoft.com/office/drawing/2014/main" id="{FB00A37B-0EAC-4FB9-91AE-9293F578EA5E}"/>
              </a:ext>
            </a:extLst>
          </p:cNvPr>
          <p:cNvCxnSpPr>
            <a:cxnSpLocks/>
          </p:cNvCxnSpPr>
          <p:nvPr/>
        </p:nvCxnSpPr>
        <p:spPr>
          <a:xfrm>
            <a:off x="7213600" y="4145280"/>
            <a:ext cx="4348480" cy="0"/>
          </a:xfrm>
          <a:prstGeom prst="line">
            <a:avLst/>
          </a:prstGeom>
          <a:ln w="19050">
            <a:solidFill>
              <a:srgbClr val="FF0000"/>
            </a:solidFill>
          </a:ln>
        </p:spPr>
        <p:style>
          <a:lnRef idx="1">
            <a:schemeClr val="accent4"/>
          </a:lnRef>
          <a:fillRef idx="0">
            <a:schemeClr val="accent4"/>
          </a:fillRef>
          <a:effectRef idx="0">
            <a:schemeClr val="accent4"/>
          </a:effectRef>
          <a:fontRef idx="minor">
            <a:schemeClr val="tx1"/>
          </a:fontRef>
        </p:style>
      </p:cxnSp>
      <p:pic>
        <p:nvPicPr>
          <p:cNvPr id="14" name="Audio 13">
            <a:hlinkClick r:id="" action="ppaction://media"/>
            <a:extLst>
              <a:ext uri="{FF2B5EF4-FFF2-40B4-BE49-F238E27FC236}">
                <a16:creationId xmlns:a16="http://schemas.microsoft.com/office/drawing/2014/main" id="{6DEAC854-B116-4340-89BC-6740EEA730A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50420875"/>
      </p:ext>
    </p:extLst>
  </p:cSld>
  <p:clrMapOvr>
    <a:masterClrMapping/>
  </p:clrMapOvr>
  <mc:AlternateContent xmlns:mc="http://schemas.openxmlformats.org/markup-compatibility/2006">
    <mc:Choice xmlns:p14="http://schemas.microsoft.com/office/powerpoint/2010/main" Requires="p14">
      <p:transition spd="slow" p14:dur="2000" advTm="31821"/>
    </mc:Choice>
    <mc:Fallback>
      <p:transition spd="slow" advTm="318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2D974-295F-4F22-B616-D22ECC760C97}"/>
              </a:ext>
            </a:extLst>
          </p:cNvPr>
          <p:cNvSpPr>
            <a:spLocks noGrp="1"/>
          </p:cNvSpPr>
          <p:nvPr>
            <p:ph type="title"/>
          </p:nvPr>
        </p:nvSpPr>
        <p:spPr/>
        <p:txBody>
          <a:bodyPr/>
          <a:lstStyle/>
          <a:p>
            <a:r>
              <a:rPr lang="en-US" dirty="0"/>
              <a:t>The Model: Best/Worst Deals</a:t>
            </a:r>
          </a:p>
        </p:txBody>
      </p:sp>
      <p:sp>
        <p:nvSpPr>
          <p:cNvPr id="3" name="Content Placeholder 2">
            <a:extLst>
              <a:ext uri="{FF2B5EF4-FFF2-40B4-BE49-F238E27FC236}">
                <a16:creationId xmlns:a16="http://schemas.microsoft.com/office/drawing/2014/main" id="{B4BFFD7C-33B3-4939-87CD-07D02E781838}"/>
              </a:ext>
            </a:extLst>
          </p:cNvPr>
          <p:cNvSpPr>
            <a:spLocks noGrp="1"/>
          </p:cNvSpPr>
          <p:nvPr>
            <p:ph idx="1"/>
          </p:nvPr>
        </p:nvSpPr>
        <p:spPr/>
        <p:txBody>
          <a:bodyPr>
            <a:normAutofit/>
          </a:bodyPr>
          <a:lstStyle/>
          <a:p>
            <a:pPr>
              <a:buFont typeface="Arial" panose="020B0604020202020204" pitchFamily="34" charset="0"/>
              <a:buChar char="•"/>
            </a:pPr>
            <a:r>
              <a:rPr lang="en-US" dirty="0"/>
              <a:t>Top 100 “best deals” (data points with the most negative errors)  v. dataset averages</a:t>
            </a:r>
          </a:p>
          <a:p>
            <a:pPr lvl="1">
              <a:buFont typeface="Arial" panose="020B0604020202020204" pitchFamily="34" charset="0"/>
              <a:buChar char="•"/>
            </a:pPr>
            <a:r>
              <a:rPr lang="en-US" dirty="0"/>
              <a:t>Square Feet, 15 Closest Neighbors Square Feet, Grade, Renovated, Waterfront</a:t>
            </a:r>
          </a:p>
          <a:p>
            <a:pPr lvl="1">
              <a:buFont typeface="Arial" panose="020B0604020202020204" pitchFamily="34" charset="0"/>
              <a:buChar char="•"/>
            </a:pPr>
            <a:r>
              <a:rPr lang="en-US" dirty="0" err="1"/>
              <a:t>Zipcodes</a:t>
            </a:r>
            <a:r>
              <a:rPr lang="en-US" dirty="0"/>
              <a:t>: 98033, 98115, 98118, 98103, 98006</a:t>
            </a:r>
          </a:p>
          <a:p>
            <a:pPr>
              <a:buFont typeface="Arial" panose="020B0604020202020204" pitchFamily="34" charset="0"/>
              <a:buChar char="•"/>
            </a:pPr>
            <a:r>
              <a:rPr lang="en-US" dirty="0"/>
              <a:t>Top 100 “worst deals” (data points with the most positive errors) v. dataset averages</a:t>
            </a:r>
          </a:p>
          <a:p>
            <a:pPr lvl="1">
              <a:buFont typeface="Arial" panose="020B0604020202020204" pitchFamily="34" charset="0"/>
              <a:buChar char="•"/>
            </a:pPr>
            <a:r>
              <a:rPr lang="en-US" dirty="0"/>
              <a:t>Renovated, Basements, Waterfront</a:t>
            </a:r>
          </a:p>
          <a:p>
            <a:pPr lvl="1">
              <a:buFont typeface="Arial" panose="020B0604020202020204" pitchFamily="34" charset="0"/>
              <a:buChar char="•"/>
            </a:pPr>
            <a:r>
              <a:rPr lang="en-US" dirty="0" err="1"/>
              <a:t>Zipcodes</a:t>
            </a:r>
            <a:r>
              <a:rPr lang="en-US" dirty="0"/>
              <a:t>: 98103, 98006, 98033, 98115, 98112, 98177</a:t>
            </a:r>
          </a:p>
          <a:p>
            <a:pPr>
              <a:buFont typeface="Arial" panose="020B0604020202020204" pitchFamily="34" charset="0"/>
              <a:buChar char="•"/>
            </a:pPr>
            <a:r>
              <a:rPr lang="en-US" dirty="0"/>
              <a:t>Common Attributes </a:t>
            </a:r>
          </a:p>
          <a:p>
            <a:pPr lvl="1">
              <a:buFont typeface="Arial" panose="020B0604020202020204" pitchFamily="34" charset="0"/>
              <a:buChar char="•"/>
            </a:pPr>
            <a:r>
              <a:rPr lang="en-US" dirty="0"/>
              <a:t>Renovated, Waterfront</a:t>
            </a:r>
          </a:p>
          <a:p>
            <a:pPr lvl="1">
              <a:buFont typeface="Arial" panose="020B0604020202020204" pitchFamily="34" charset="0"/>
              <a:buChar char="•"/>
            </a:pPr>
            <a:r>
              <a:rPr lang="en-US" dirty="0" err="1"/>
              <a:t>Zipcodes</a:t>
            </a:r>
            <a:r>
              <a:rPr lang="en-US" dirty="0"/>
              <a:t>: 98033, 98006, 98115</a:t>
            </a:r>
          </a:p>
        </p:txBody>
      </p:sp>
      <p:pic>
        <p:nvPicPr>
          <p:cNvPr id="11" name="Audio 10">
            <a:hlinkClick r:id="" action="ppaction://media"/>
            <a:extLst>
              <a:ext uri="{FF2B5EF4-FFF2-40B4-BE49-F238E27FC236}">
                <a16:creationId xmlns:a16="http://schemas.microsoft.com/office/drawing/2014/main" id="{2E4BBD52-F52B-4490-A47B-7074B09D66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792093129"/>
      </p:ext>
    </p:extLst>
  </p:cSld>
  <p:clrMapOvr>
    <a:masterClrMapping/>
  </p:clrMapOvr>
  <mc:AlternateContent xmlns:mc="http://schemas.openxmlformats.org/markup-compatibility/2006">
    <mc:Choice xmlns:p14="http://schemas.microsoft.com/office/powerpoint/2010/main" Requires="p14">
      <p:transition spd="slow" p14:dur="2000" advTm="83316"/>
    </mc:Choice>
    <mc:Fallback>
      <p:transition spd="slow" advTm="83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259A5-D7AA-4BEF-95E1-90EC6D99B81D}"/>
              </a:ext>
            </a:extLst>
          </p:cNvPr>
          <p:cNvSpPr>
            <a:spLocks noGrp="1"/>
          </p:cNvSpPr>
          <p:nvPr>
            <p:ph type="title"/>
          </p:nvPr>
        </p:nvSpPr>
        <p:spPr/>
        <p:txBody>
          <a:bodyPr/>
          <a:lstStyle/>
          <a:p>
            <a:r>
              <a:rPr lang="en-US" dirty="0"/>
              <a:t>Summary / Recommendations</a:t>
            </a:r>
          </a:p>
        </p:txBody>
      </p:sp>
      <p:sp>
        <p:nvSpPr>
          <p:cNvPr id="3" name="Content Placeholder 2">
            <a:extLst>
              <a:ext uri="{FF2B5EF4-FFF2-40B4-BE49-F238E27FC236}">
                <a16:creationId xmlns:a16="http://schemas.microsoft.com/office/drawing/2014/main" id="{5DBC63A9-9804-4C76-9396-C562F8578704}"/>
              </a:ext>
            </a:extLst>
          </p:cNvPr>
          <p:cNvSpPr>
            <a:spLocks noGrp="1"/>
          </p:cNvSpPr>
          <p:nvPr>
            <p:ph idx="1"/>
          </p:nvPr>
        </p:nvSpPr>
        <p:spPr/>
        <p:txBody>
          <a:bodyPr/>
          <a:lstStyle/>
          <a:p>
            <a:pPr>
              <a:buFont typeface="Arial" panose="020B0604020202020204" pitchFamily="34" charset="0"/>
              <a:buChar char="•"/>
            </a:pPr>
            <a:r>
              <a:rPr lang="en-US" dirty="0"/>
              <a:t> The most important indicator of housing prices is location</a:t>
            </a:r>
          </a:p>
          <a:p>
            <a:pPr>
              <a:buFont typeface="Arial" panose="020B0604020202020204" pitchFamily="34" charset="0"/>
              <a:buChar char="•"/>
            </a:pPr>
            <a:r>
              <a:rPr lang="en-US" dirty="0"/>
              <a:t> If you are looking for a good price on a house, look for something with a lot of square feet and but yet fewer bedrooms, avoid waterfront properties or any properties that have been newly renovated</a:t>
            </a:r>
          </a:p>
          <a:p>
            <a:pPr>
              <a:buFont typeface="Arial" panose="020B0604020202020204" pitchFamily="34" charset="0"/>
              <a:buChar char="•"/>
            </a:pPr>
            <a:endParaRPr lang="en-US" dirty="0"/>
          </a:p>
          <a:p>
            <a:pPr marL="0" indent="0">
              <a:buNone/>
            </a:pPr>
            <a:r>
              <a:rPr lang="en-US" dirty="0"/>
              <a:t>Future Work</a:t>
            </a:r>
          </a:p>
          <a:p>
            <a:pPr>
              <a:buFont typeface="Arial" panose="020B0604020202020204" pitchFamily="34" charset="0"/>
              <a:buChar char="•"/>
            </a:pPr>
            <a:r>
              <a:rPr lang="en-US" dirty="0"/>
              <a:t> Expand the model to include data from larger geographical regions.</a:t>
            </a:r>
          </a:p>
          <a:p>
            <a:pPr>
              <a:buFont typeface="Arial" panose="020B0604020202020204" pitchFamily="34" charset="0"/>
              <a:buChar char="•"/>
            </a:pPr>
            <a:endParaRPr lang="en-US" dirty="0"/>
          </a:p>
        </p:txBody>
      </p:sp>
      <p:pic>
        <p:nvPicPr>
          <p:cNvPr id="6" name="Audio 5">
            <a:hlinkClick r:id="" action="ppaction://media"/>
            <a:extLst>
              <a:ext uri="{FF2B5EF4-FFF2-40B4-BE49-F238E27FC236}">
                <a16:creationId xmlns:a16="http://schemas.microsoft.com/office/drawing/2014/main" id="{2CBAF955-6ABA-4049-81B6-BFE0A861D7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149850817"/>
      </p:ext>
    </p:extLst>
  </p:cSld>
  <p:clrMapOvr>
    <a:masterClrMapping/>
  </p:clrMapOvr>
  <mc:AlternateContent xmlns:mc="http://schemas.openxmlformats.org/markup-compatibility/2006" xmlns:p14="http://schemas.microsoft.com/office/powerpoint/2010/main">
    <mc:Choice Requires="p14">
      <p:transition spd="slow" p14:dur="2000" advTm="48996"/>
    </mc:Choice>
    <mc:Fallback xmlns="">
      <p:transition spd="slow" advTm="489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2C0F-10AD-4195-A967-07712234FFB2}"/>
              </a:ext>
            </a:extLst>
          </p:cNvPr>
          <p:cNvSpPr>
            <a:spLocks noGrp="1"/>
          </p:cNvSpPr>
          <p:nvPr>
            <p:ph type="title"/>
          </p:nvPr>
        </p:nvSpPr>
        <p:spPr/>
        <p:txBody>
          <a:bodyPr/>
          <a:lstStyle/>
          <a:p>
            <a:r>
              <a:rPr lang="en-US" dirty="0"/>
              <a:t>The End</a:t>
            </a:r>
          </a:p>
        </p:txBody>
      </p:sp>
      <p:sp>
        <p:nvSpPr>
          <p:cNvPr id="3" name="Content Placeholder 2">
            <a:extLst>
              <a:ext uri="{FF2B5EF4-FFF2-40B4-BE49-F238E27FC236}">
                <a16:creationId xmlns:a16="http://schemas.microsoft.com/office/drawing/2014/main" id="{A95790BC-9827-4C40-9AD4-9D71E506BBD1}"/>
              </a:ext>
            </a:extLst>
          </p:cNvPr>
          <p:cNvSpPr>
            <a:spLocks noGrp="1"/>
          </p:cNvSpPr>
          <p:nvPr>
            <p:ph idx="1"/>
          </p:nvPr>
        </p:nvSpPr>
        <p:spPr/>
        <p:txBody>
          <a:bodyPr/>
          <a:lstStyle/>
          <a:p>
            <a:pPr>
              <a:buFont typeface="Arial" panose="020B0604020202020204" pitchFamily="34" charset="0"/>
              <a:buChar char="•"/>
            </a:pPr>
            <a:r>
              <a:rPr lang="en-US" dirty="0"/>
              <a:t> Any questions?</a:t>
            </a:r>
          </a:p>
        </p:txBody>
      </p:sp>
    </p:spTree>
    <p:extLst>
      <p:ext uri="{BB962C8B-B14F-4D97-AF65-F5344CB8AC3E}">
        <p14:creationId xmlns:p14="http://schemas.microsoft.com/office/powerpoint/2010/main" val="3141684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CD206-7A65-4A41-9182-DDEEF37741F1}"/>
              </a:ext>
            </a:extLst>
          </p:cNvPr>
          <p:cNvSpPr>
            <a:spLocks noGrp="1"/>
          </p:cNvSpPr>
          <p:nvPr>
            <p:ph type="title"/>
          </p:nvPr>
        </p:nvSpPr>
        <p:spPr/>
        <p:txBody>
          <a:bodyPr/>
          <a:lstStyle/>
          <a:p>
            <a:r>
              <a:rPr lang="en-US" dirty="0"/>
              <a:t>Modeling Housing Prices Around Seattle</a:t>
            </a:r>
          </a:p>
        </p:txBody>
      </p:sp>
      <p:sp>
        <p:nvSpPr>
          <p:cNvPr id="3" name="Content Placeholder 2">
            <a:extLst>
              <a:ext uri="{FF2B5EF4-FFF2-40B4-BE49-F238E27FC236}">
                <a16:creationId xmlns:a16="http://schemas.microsoft.com/office/drawing/2014/main" id="{7AA8B66A-8B20-4393-A215-D997CFF3E2D8}"/>
              </a:ext>
            </a:extLst>
          </p:cNvPr>
          <p:cNvSpPr>
            <a:spLocks noGrp="1"/>
          </p:cNvSpPr>
          <p:nvPr>
            <p:ph idx="1"/>
          </p:nvPr>
        </p:nvSpPr>
        <p:spPr/>
        <p:txBody>
          <a:bodyPr/>
          <a:lstStyle/>
          <a:p>
            <a:pPr>
              <a:buFont typeface="Arial" panose="020B0604020202020204" pitchFamily="34" charset="0"/>
              <a:buChar char="•"/>
            </a:pPr>
            <a:r>
              <a:rPr lang="en-US" dirty="0"/>
              <a:t> Why?</a:t>
            </a:r>
          </a:p>
        </p:txBody>
      </p:sp>
      <p:pic>
        <p:nvPicPr>
          <p:cNvPr id="1026" name="Picture 2">
            <a:extLst>
              <a:ext uri="{FF2B5EF4-FFF2-40B4-BE49-F238E27FC236}">
                <a16:creationId xmlns:a16="http://schemas.microsoft.com/office/drawing/2014/main" id="{ED809C20-C065-44C4-8D25-9BF5F5035D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93511" y="2905415"/>
            <a:ext cx="5002957" cy="3310273"/>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4">
            <a:extLst>
              <a:ext uri="{FF2B5EF4-FFF2-40B4-BE49-F238E27FC236}">
                <a16:creationId xmlns:a16="http://schemas.microsoft.com/office/drawing/2014/main" id="{AD175293-9797-4E46-BC6F-33114C5416B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6">
            <a:extLst>
              <a:ext uri="{FF2B5EF4-FFF2-40B4-BE49-F238E27FC236}">
                <a16:creationId xmlns:a16="http://schemas.microsoft.com/office/drawing/2014/main" id="{82230DF8-52D5-46A2-A9A1-5229F7FFFF5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8">
            <a:extLst>
              <a:ext uri="{FF2B5EF4-FFF2-40B4-BE49-F238E27FC236}">
                <a16:creationId xmlns:a16="http://schemas.microsoft.com/office/drawing/2014/main" id="{063DD519-D0D9-4B84-A555-D8D205201034}"/>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a:extLst>
              <a:ext uri="{FF2B5EF4-FFF2-40B4-BE49-F238E27FC236}">
                <a16:creationId xmlns:a16="http://schemas.microsoft.com/office/drawing/2014/main" id="{F49832F8-2152-4F9D-B849-3BC1739C8C43}"/>
              </a:ext>
            </a:extLst>
          </p:cNvPr>
          <p:cNvPicPr>
            <a:picLocks noChangeAspect="1"/>
          </p:cNvPicPr>
          <p:nvPr/>
        </p:nvPicPr>
        <p:blipFill>
          <a:blip r:embed="rId6"/>
          <a:stretch>
            <a:fillRect/>
          </a:stretch>
        </p:blipFill>
        <p:spPr>
          <a:xfrm>
            <a:off x="940643" y="2905415"/>
            <a:ext cx="5002957" cy="3334518"/>
          </a:xfrm>
          <a:prstGeom prst="rect">
            <a:avLst/>
          </a:prstGeom>
        </p:spPr>
      </p:pic>
      <p:pic>
        <p:nvPicPr>
          <p:cNvPr id="14" name="Audio 13">
            <a:hlinkClick r:id="" action="ppaction://media"/>
            <a:extLst>
              <a:ext uri="{FF2B5EF4-FFF2-40B4-BE49-F238E27FC236}">
                <a16:creationId xmlns:a16="http://schemas.microsoft.com/office/drawing/2014/main" id="{51A19599-EBF4-4119-A1A1-09FAF158ACB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606261219"/>
      </p:ext>
    </p:extLst>
  </p:cSld>
  <p:clrMapOvr>
    <a:masterClrMapping/>
  </p:clrMapOvr>
  <mc:AlternateContent xmlns:mc="http://schemas.openxmlformats.org/markup-compatibility/2006" xmlns:p14="http://schemas.microsoft.com/office/powerpoint/2010/main">
    <mc:Choice Requires="p14">
      <p:transition spd="slow" p14:dur="2000" advTm="48827"/>
    </mc:Choice>
    <mc:Fallback xmlns="">
      <p:transition spd="slow" advTm="48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80A6C-CDB0-4AE9-BE01-CAC34FC7ACE5}"/>
              </a:ext>
            </a:extLst>
          </p:cNvPr>
          <p:cNvSpPr>
            <a:spLocks noGrp="1"/>
          </p:cNvSpPr>
          <p:nvPr>
            <p:ph type="title"/>
          </p:nvPr>
        </p:nvSpPr>
        <p:spPr/>
        <p:txBody>
          <a:bodyPr/>
          <a:lstStyle/>
          <a:p>
            <a:r>
              <a:rPr lang="en-US" dirty="0"/>
              <a:t>Approach</a:t>
            </a:r>
          </a:p>
        </p:txBody>
      </p:sp>
      <p:sp>
        <p:nvSpPr>
          <p:cNvPr id="3" name="Content Placeholder 2">
            <a:extLst>
              <a:ext uri="{FF2B5EF4-FFF2-40B4-BE49-F238E27FC236}">
                <a16:creationId xmlns:a16="http://schemas.microsoft.com/office/drawing/2014/main" id="{3F5B03DB-715B-45EF-9AF3-B4E01B418242}"/>
              </a:ext>
            </a:extLst>
          </p:cNvPr>
          <p:cNvSpPr>
            <a:spLocks noGrp="1"/>
          </p:cNvSpPr>
          <p:nvPr>
            <p:ph idx="1"/>
          </p:nvPr>
        </p:nvSpPr>
        <p:spPr/>
        <p:txBody>
          <a:bodyPr/>
          <a:lstStyle/>
          <a:p>
            <a:pPr>
              <a:buFont typeface="Arial" panose="020B0604020202020204" pitchFamily="34" charset="0"/>
              <a:buChar char="•"/>
            </a:pPr>
            <a:r>
              <a:rPr lang="en-US" dirty="0"/>
              <a:t> Create a model using the King County Housing dataset (Seattle &amp; Seattle metro area)</a:t>
            </a:r>
          </a:p>
          <a:p>
            <a:pPr>
              <a:buFont typeface="Arial" panose="020B0604020202020204" pitchFamily="34" charset="0"/>
              <a:buChar char="•"/>
            </a:pPr>
            <a:r>
              <a:rPr lang="en-US" dirty="0"/>
              <a:t> Answer these questions:</a:t>
            </a:r>
          </a:p>
          <a:p>
            <a:pPr lvl="1">
              <a:buFont typeface="Arial" panose="020B0604020202020204" pitchFamily="34" charset="0"/>
              <a:buChar char="•"/>
            </a:pPr>
            <a:r>
              <a:rPr lang="en-US" dirty="0"/>
              <a:t>Which housing features drive housing prices?</a:t>
            </a:r>
          </a:p>
          <a:p>
            <a:pPr lvl="1">
              <a:buFont typeface="Arial" panose="020B0604020202020204" pitchFamily="34" charset="0"/>
              <a:buChar char="•"/>
            </a:pPr>
            <a:r>
              <a:rPr lang="en-US" dirty="0"/>
              <a:t>How can I get the best and worst deals?</a:t>
            </a:r>
          </a:p>
        </p:txBody>
      </p:sp>
      <p:pic>
        <p:nvPicPr>
          <p:cNvPr id="5" name="Audio 4">
            <a:hlinkClick r:id="" action="ppaction://media"/>
            <a:extLst>
              <a:ext uri="{FF2B5EF4-FFF2-40B4-BE49-F238E27FC236}">
                <a16:creationId xmlns:a16="http://schemas.microsoft.com/office/drawing/2014/main" id="{03E05C13-2193-449E-A70B-47574F46E4E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987122310"/>
      </p:ext>
    </p:extLst>
  </p:cSld>
  <p:clrMapOvr>
    <a:masterClrMapping/>
  </p:clrMapOvr>
  <mc:AlternateContent xmlns:mc="http://schemas.openxmlformats.org/markup-compatibility/2006" xmlns:p14="http://schemas.microsoft.com/office/powerpoint/2010/main">
    <mc:Choice Requires="p14">
      <p:transition spd="slow" p14:dur="2000" advTm="18109"/>
    </mc:Choice>
    <mc:Fallback xmlns="">
      <p:transition spd="slow" advTm="181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3B6BF-3538-47BB-B0F3-F55E62A7B36C}"/>
              </a:ext>
            </a:extLst>
          </p:cNvPr>
          <p:cNvSpPr>
            <a:spLocks noGrp="1"/>
          </p:cNvSpPr>
          <p:nvPr>
            <p:ph type="title"/>
          </p:nvPr>
        </p:nvSpPr>
        <p:spPr/>
        <p:txBody>
          <a:bodyPr/>
          <a:lstStyle/>
          <a:p>
            <a:r>
              <a:rPr lang="en-US" dirty="0"/>
              <a:t>The Model: Features</a:t>
            </a:r>
          </a:p>
        </p:txBody>
      </p:sp>
      <p:sp>
        <p:nvSpPr>
          <p:cNvPr id="3" name="Content Placeholder 2">
            <a:extLst>
              <a:ext uri="{FF2B5EF4-FFF2-40B4-BE49-F238E27FC236}">
                <a16:creationId xmlns:a16="http://schemas.microsoft.com/office/drawing/2014/main" id="{90835EC3-2B0B-4130-9887-245DA7CEE832}"/>
              </a:ext>
            </a:extLst>
          </p:cNvPr>
          <p:cNvSpPr>
            <a:spLocks noGrp="1"/>
          </p:cNvSpPr>
          <p:nvPr>
            <p:ph idx="1"/>
          </p:nvPr>
        </p:nvSpPr>
        <p:spPr>
          <a:xfrm>
            <a:off x="1097280" y="2108201"/>
            <a:ext cx="10058400" cy="1549399"/>
          </a:xfrm>
        </p:spPr>
        <p:txBody>
          <a:bodyPr numCol="2">
            <a:normAutofit/>
          </a:bodyPr>
          <a:lstStyle/>
          <a:p>
            <a:pPr>
              <a:buFont typeface="Arial" panose="020B0604020202020204" pitchFamily="34" charset="0"/>
              <a:buChar char="•"/>
            </a:pPr>
            <a:r>
              <a:rPr lang="en-US" dirty="0"/>
              <a:t> </a:t>
            </a:r>
            <a:r>
              <a:rPr lang="en-US" b="1" u="sng" dirty="0"/>
              <a:t>Predictors</a:t>
            </a:r>
            <a:r>
              <a:rPr lang="en-US" b="1" dirty="0"/>
              <a:t>:</a:t>
            </a:r>
          </a:p>
        </p:txBody>
      </p:sp>
      <p:sp>
        <p:nvSpPr>
          <p:cNvPr id="8" name="Content Placeholder 2">
            <a:extLst>
              <a:ext uri="{FF2B5EF4-FFF2-40B4-BE49-F238E27FC236}">
                <a16:creationId xmlns:a16="http://schemas.microsoft.com/office/drawing/2014/main" id="{3CC6C513-9B03-4C7B-99AE-B441B8A4BD03}"/>
              </a:ext>
            </a:extLst>
          </p:cNvPr>
          <p:cNvSpPr txBox="1">
            <a:spLocks/>
          </p:cNvSpPr>
          <p:nvPr/>
        </p:nvSpPr>
        <p:spPr>
          <a:xfrm>
            <a:off x="1097280" y="5010720"/>
            <a:ext cx="10058400" cy="828971"/>
          </a:xfrm>
          <a:prstGeom prst="rect">
            <a:avLst/>
          </a:prstGeom>
        </p:spPr>
        <p:txBody>
          <a:bodyPr vert="horz" lIns="0" tIns="45720" rIns="0" bIns="45720" numCol="2"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US" dirty="0"/>
              <a:t> </a:t>
            </a:r>
            <a:r>
              <a:rPr lang="en-US" b="1" u="sng" dirty="0"/>
              <a:t>Outcome Variable </a:t>
            </a:r>
            <a:r>
              <a:rPr lang="en-US" dirty="0"/>
              <a:t>: Price </a:t>
            </a:r>
          </a:p>
        </p:txBody>
      </p:sp>
      <p:sp>
        <p:nvSpPr>
          <p:cNvPr id="9" name="Content Placeholder 2">
            <a:extLst>
              <a:ext uri="{FF2B5EF4-FFF2-40B4-BE49-F238E27FC236}">
                <a16:creationId xmlns:a16="http://schemas.microsoft.com/office/drawing/2014/main" id="{F12FE4E2-6824-4BBD-AD9C-00E76CDAF0D2}"/>
              </a:ext>
            </a:extLst>
          </p:cNvPr>
          <p:cNvSpPr txBox="1">
            <a:spLocks/>
          </p:cNvSpPr>
          <p:nvPr/>
        </p:nvSpPr>
        <p:spPr>
          <a:xfrm>
            <a:off x="1066800" y="2654300"/>
            <a:ext cx="10058400" cy="1549399"/>
          </a:xfrm>
          <a:prstGeom prst="rect">
            <a:avLst/>
          </a:prstGeom>
        </p:spPr>
        <p:txBody>
          <a:bodyPr vert="horz" lIns="0" tIns="45720" rIns="0" bIns="45720" numCol="3" rtlCol="0">
            <a:no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buFont typeface="Arial" panose="020B0604020202020204" pitchFamily="34" charset="0"/>
              <a:buChar char="•"/>
            </a:pPr>
            <a:r>
              <a:rPr lang="en-US" sz="1900" dirty="0"/>
              <a:t>Bedrooms</a:t>
            </a:r>
          </a:p>
          <a:p>
            <a:pPr lvl="1">
              <a:buFont typeface="Arial" panose="020B0604020202020204" pitchFamily="34" charset="0"/>
              <a:buChar char="•"/>
            </a:pPr>
            <a:r>
              <a:rPr lang="en-US" sz="1900" dirty="0"/>
              <a:t>Bathrooms,</a:t>
            </a:r>
          </a:p>
          <a:p>
            <a:pPr lvl="1">
              <a:buFont typeface="Arial" panose="020B0604020202020204" pitchFamily="34" charset="0"/>
              <a:buChar char="•"/>
            </a:pPr>
            <a:r>
              <a:rPr lang="en-US" sz="1900" dirty="0"/>
              <a:t>Square feet</a:t>
            </a:r>
          </a:p>
          <a:p>
            <a:pPr lvl="1">
              <a:buFont typeface="Arial" panose="020B0604020202020204" pitchFamily="34" charset="0"/>
              <a:buChar char="•"/>
            </a:pPr>
            <a:r>
              <a:rPr lang="en-US" sz="1900" dirty="0"/>
              <a:t>Floors</a:t>
            </a:r>
          </a:p>
          <a:p>
            <a:pPr lvl="1">
              <a:buFont typeface="Arial" panose="020B0604020202020204" pitchFamily="34" charset="0"/>
              <a:buChar char="•"/>
            </a:pPr>
            <a:r>
              <a:rPr lang="en-US" sz="1900" dirty="0"/>
              <a:t>Waterfront</a:t>
            </a:r>
          </a:p>
          <a:p>
            <a:pPr lvl="1">
              <a:buFont typeface="Arial" panose="020B0604020202020204" pitchFamily="34" charset="0"/>
              <a:buChar char="•"/>
            </a:pPr>
            <a:r>
              <a:rPr lang="en-US" sz="1900" dirty="0"/>
              <a:t>Condition</a:t>
            </a:r>
          </a:p>
          <a:p>
            <a:pPr lvl="1">
              <a:buFont typeface="Arial" panose="020B0604020202020204" pitchFamily="34" charset="0"/>
              <a:buChar char="•"/>
            </a:pPr>
            <a:r>
              <a:rPr lang="en-US" sz="1900" dirty="0"/>
              <a:t>Grade</a:t>
            </a:r>
          </a:p>
          <a:p>
            <a:pPr lvl="1">
              <a:buFont typeface="Arial" panose="020B0604020202020204" pitchFamily="34" charset="0"/>
              <a:buChar char="•"/>
            </a:pPr>
            <a:r>
              <a:rPr lang="en-US" sz="1900" dirty="0"/>
              <a:t>Year built</a:t>
            </a:r>
          </a:p>
          <a:p>
            <a:pPr lvl="1">
              <a:buFont typeface="Arial" panose="020B0604020202020204" pitchFamily="34" charset="0"/>
              <a:buChar char="•"/>
            </a:pPr>
            <a:r>
              <a:rPr lang="en-US" sz="1900" dirty="0"/>
              <a:t>Square feet of nearest 15 neighbors</a:t>
            </a:r>
          </a:p>
          <a:p>
            <a:pPr lvl="1">
              <a:buFont typeface="Arial" panose="020B0604020202020204" pitchFamily="34" charset="0"/>
              <a:buChar char="•"/>
            </a:pPr>
            <a:r>
              <a:rPr lang="en-US" sz="1900" dirty="0"/>
              <a:t>Renovated</a:t>
            </a:r>
          </a:p>
          <a:p>
            <a:pPr lvl="1">
              <a:buFont typeface="Arial" panose="020B0604020202020204" pitchFamily="34" charset="0"/>
              <a:buChar char="•"/>
            </a:pPr>
            <a:r>
              <a:rPr lang="en-US" sz="1900" dirty="0"/>
              <a:t>Basement</a:t>
            </a:r>
          </a:p>
          <a:p>
            <a:pPr lvl="1">
              <a:buFont typeface="Arial" panose="020B0604020202020204" pitchFamily="34" charset="0"/>
              <a:buChar char="•"/>
            </a:pPr>
            <a:r>
              <a:rPr lang="en-US" sz="1900" dirty="0" err="1"/>
              <a:t>Zipcode</a:t>
            </a:r>
            <a:endParaRPr lang="en-US" sz="1900" dirty="0"/>
          </a:p>
        </p:txBody>
      </p:sp>
      <p:pic>
        <p:nvPicPr>
          <p:cNvPr id="11" name="Audio 10">
            <a:hlinkClick r:id="" action="ppaction://media"/>
            <a:extLst>
              <a:ext uri="{FF2B5EF4-FFF2-40B4-BE49-F238E27FC236}">
                <a16:creationId xmlns:a16="http://schemas.microsoft.com/office/drawing/2014/main" id="{47A30CA2-7D54-41CF-830F-83B9ADE82B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417003227"/>
      </p:ext>
    </p:extLst>
  </p:cSld>
  <p:clrMapOvr>
    <a:masterClrMapping/>
  </p:clrMapOvr>
  <mc:AlternateContent xmlns:mc="http://schemas.openxmlformats.org/markup-compatibility/2006" xmlns:p14="http://schemas.microsoft.com/office/powerpoint/2010/main">
    <mc:Choice Requires="p14">
      <p:transition spd="slow" p14:dur="2000" advTm="29083"/>
    </mc:Choice>
    <mc:Fallback xmlns="">
      <p:transition spd="slow" advTm="290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3B6BF-3538-47BB-B0F3-F55E62A7B36C}"/>
              </a:ext>
            </a:extLst>
          </p:cNvPr>
          <p:cNvSpPr>
            <a:spLocks noGrp="1"/>
          </p:cNvSpPr>
          <p:nvPr>
            <p:ph type="title"/>
          </p:nvPr>
        </p:nvSpPr>
        <p:spPr/>
        <p:txBody>
          <a:bodyPr/>
          <a:lstStyle/>
          <a:p>
            <a:r>
              <a:rPr lang="en-US" dirty="0"/>
              <a:t>The Model: Driving Features</a:t>
            </a:r>
          </a:p>
        </p:txBody>
      </p:sp>
      <p:sp>
        <p:nvSpPr>
          <p:cNvPr id="3" name="Content Placeholder 2">
            <a:extLst>
              <a:ext uri="{FF2B5EF4-FFF2-40B4-BE49-F238E27FC236}">
                <a16:creationId xmlns:a16="http://schemas.microsoft.com/office/drawing/2014/main" id="{90835EC3-2B0B-4130-9887-245DA7CEE832}"/>
              </a:ext>
            </a:extLst>
          </p:cNvPr>
          <p:cNvSpPr>
            <a:spLocks noGrp="1"/>
          </p:cNvSpPr>
          <p:nvPr>
            <p:ph idx="1"/>
          </p:nvPr>
        </p:nvSpPr>
        <p:spPr/>
        <p:txBody>
          <a:bodyPr/>
          <a:lstStyle/>
          <a:p>
            <a:endParaRPr lang="en-US"/>
          </a:p>
        </p:txBody>
      </p:sp>
      <p:pic>
        <p:nvPicPr>
          <p:cNvPr id="26" name="Picture 25">
            <a:extLst>
              <a:ext uri="{FF2B5EF4-FFF2-40B4-BE49-F238E27FC236}">
                <a16:creationId xmlns:a16="http://schemas.microsoft.com/office/drawing/2014/main" id="{B23D40FD-0514-4669-A7C7-85A928D6520C}"/>
              </a:ext>
            </a:extLst>
          </p:cNvPr>
          <p:cNvPicPr>
            <a:picLocks noChangeAspect="1"/>
          </p:cNvPicPr>
          <p:nvPr/>
        </p:nvPicPr>
        <p:blipFill>
          <a:blip r:embed="rId5"/>
          <a:stretch>
            <a:fillRect/>
          </a:stretch>
        </p:blipFill>
        <p:spPr>
          <a:xfrm>
            <a:off x="8663160" y="2096114"/>
            <a:ext cx="2821010" cy="4106025"/>
          </a:xfrm>
          <a:prstGeom prst="rect">
            <a:avLst/>
          </a:prstGeom>
        </p:spPr>
      </p:pic>
      <p:pic>
        <p:nvPicPr>
          <p:cNvPr id="5" name="Picture 4">
            <a:extLst>
              <a:ext uri="{FF2B5EF4-FFF2-40B4-BE49-F238E27FC236}">
                <a16:creationId xmlns:a16="http://schemas.microsoft.com/office/drawing/2014/main" id="{6680281B-FEF2-4930-8254-754716A62838}"/>
              </a:ext>
            </a:extLst>
          </p:cNvPr>
          <p:cNvPicPr>
            <a:picLocks noChangeAspect="1"/>
          </p:cNvPicPr>
          <p:nvPr/>
        </p:nvPicPr>
        <p:blipFill>
          <a:blip r:embed="rId6"/>
          <a:stretch>
            <a:fillRect/>
          </a:stretch>
        </p:blipFill>
        <p:spPr>
          <a:xfrm>
            <a:off x="1259995" y="1952625"/>
            <a:ext cx="7021047" cy="4393002"/>
          </a:xfrm>
          <a:prstGeom prst="rect">
            <a:avLst/>
          </a:prstGeom>
        </p:spPr>
      </p:pic>
      <p:pic>
        <p:nvPicPr>
          <p:cNvPr id="8" name="Picture 7">
            <a:extLst>
              <a:ext uri="{FF2B5EF4-FFF2-40B4-BE49-F238E27FC236}">
                <a16:creationId xmlns:a16="http://schemas.microsoft.com/office/drawing/2014/main" id="{9CF8CB7C-06DF-4CCB-A6F3-FF13DD412178}"/>
              </a:ext>
            </a:extLst>
          </p:cNvPr>
          <p:cNvPicPr>
            <a:picLocks noChangeAspect="1"/>
          </p:cNvPicPr>
          <p:nvPr/>
        </p:nvPicPr>
        <p:blipFill>
          <a:blip r:embed="rId7"/>
          <a:stretch>
            <a:fillRect/>
          </a:stretch>
        </p:blipFill>
        <p:spPr>
          <a:xfrm>
            <a:off x="1188720" y="1952625"/>
            <a:ext cx="7092322" cy="4372515"/>
          </a:xfrm>
          <a:prstGeom prst="rect">
            <a:avLst/>
          </a:prstGeom>
        </p:spPr>
      </p:pic>
      <p:pic>
        <p:nvPicPr>
          <p:cNvPr id="10" name="Picture 9">
            <a:extLst>
              <a:ext uri="{FF2B5EF4-FFF2-40B4-BE49-F238E27FC236}">
                <a16:creationId xmlns:a16="http://schemas.microsoft.com/office/drawing/2014/main" id="{27876165-35F4-4360-A051-BE59F6CCD754}"/>
              </a:ext>
            </a:extLst>
          </p:cNvPr>
          <p:cNvPicPr>
            <a:picLocks noChangeAspect="1"/>
          </p:cNvPicPr>
          <p:nvPr/>
        </p:nvPicPr>
        <p:blipFill>
          <a:blip r:embed="rId8"/>
          <a:stretch>
            <a:fillRect/>
          </a:stretch>
        </p:blipFill>
        <p:spPr>
          <a:xfrm>
            <a:off x="8663160" y="2016219"/>
            <a:ext cx="2854858" cy="4185920"/>
          </a:xfrm>
          <a:prstGeom prst="rect">
            <a:avLst/>
          </a:prstGeom>
        </p:spPr>
      </p:pic>
      <p:pic>
        <p:nvPicPr>
          <p:cNvPr id="7" name="Audio 6">
            <a:hlinkClick r:id="" action="ppaction://media"/>
            <a:extLst>
              <a:ext uri="{FF2B5EF4-FFF2-40B4-BE49-F238E27FC236}">
                <a16:creationId xmlns:a16="http://schemas.microsoft.com/office/drawing/2014/main" id="{2341508C-0678-469F-8DD9-E83CE92CA7DC}"/>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439190877"/>
      </p:ext>
    </p:extLst>
  </p:cSld>
  <p:clrMapOvr>
    <a:masterClrMapping/>
  </p:clrMapOvr>
  <mc:AlternateContent xmlns:mc="http://schemas.openxmlformats.org/markup-compatibility/2006">
    <mc:Choice xmlns:p14="http://schemas.microsoft.com/office/powerpoint/2010/main" Requires="p14">
      <p:transition spd="slow" p14:dur="2000" advTm="69391"/>
    </mc:Choice>
    <mc:Fallback>
      <p:transition spd="slow" advTm="69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47E1970-7CF9-4133-B116-48D92F4A25BA}"/>
              </a:ext>
            </a:extLst>
          </p:cNvPr>
          <p:cNvPicPr>
            <a:picLocks noChangeAspect="1"/>
          </p:cNvPicPr>
          <p:nvPr/>
        </p:nvPicPr>
        <p:blipFill>
          <a:blip r:embed="rId5"/>
          <a:stretch>
            <a:fillRect/>
          </a:stretch>
        </p:blipFill>
        <p:spPr>
          <a:xfrm>
            <a:off x="1188720" y="1952625"/>
            <a:ext cx="7092322" cy="4372515"/>
          </a:xfrm>
          <a:prstGeom prst="rect">
            <a:avLst/>
          </a:prstGeom>
        </p:spPr>
      </p:pic>
      <p:pic>
        <p:nvPicPr>
          <p:cNvPr id="12" name="Picture 11">
            <a:extLst>
              <a:ext uri="{FF2B5EF4-FFF2-40B4-BE49-F238E27FC236}">
                <a16:creationId xmlns:a16="http://schemas.microsoft.com/office/drawing/2014/main" id="{D5584536-3E55-41E1-B8ED-6104077A7B17}"/>
              </a:ext>
            </a:extLst>
          </p:cNvPr>
          <p:cNvPicPr>
            <a:picLocks noChangeAspect="1"/>
          </p:cNvPicPr>
          <p:nvPr/>
        </p:nvPicPr>
        <p:blipFill>
          <a:blip r:embed="rId6"/>
          <a:stretch>
            <a:fillRect/>
          </a:stretch>
        </p:blipFill>
        <p:spPr>
          <a:xfrm>
            <a:off x="8663160" y="2016219"/>
            <a:ext cx="2854858" cy="4185920"/>
          </a:xfrm>
          <a:prstGeom prst="rect">
            <a:avLst/>
          </a:prstGeom>
        </p:spPr>
      </p:pic>
      <p:sp>
        <p:nvSpPr>
          <p:cNvPr id="2" name="Title 1">
            <a:extLst>
              <a:ext uri="{FF2B5EF4-FFF2-40B4-BE49-F238E27FC236}">
                <a16:creationId xmlns:a16="http://schemas.microsoft.com/office/drawing/2014/main" id="{52F3B6BF-3538-47BB-B0F3-F55E62A7B36C}"/>
              </a:ext>
            </a:extLst>
          </p:cNvPr>
          <p:cNvSpPr>
            <a:spLocks noGrp="1"/>
          </p:cNvSpPr>
          <p:nvPr>
            <p:ph type="title"/>
          </p:nvPr>
        </p:nvSpPr>
        <p:spPr/>
        <p:txBody>
          <a:bodyPr/>
          <a:lstStyle/>
          <a:p>
            <a:r>
              <a:rPr lang="en-US" dirty="0"/>
              <a:t>The Model: Bedrooms</a:t>
            </a:r>
          </a:p>
        </p:txBody>
      </p:sp>
      <p:sp>
        <p:nvSpPr>
          <p:cNvPr id="4" name="Rectangle 3">
            <a:extLst>
              <a:ext uri="{FF2B5EF4-FFF2-40B4-BE49-F238E27FC236}">
                <a16:creationId xmlns:a16="http://schemas.microsoft.com/office/drawing/2014/main" id="{F4549F4D-65A9-4510-B7D8-2589DCEC714D}"/>
              </a:ext>
            </a:extLst>
          </p:cNvPr>
          <p:cNvSpPr/>
          <p:nvPr/>
        </p:nvSpPr>
        <p:spPr>
          <a:xfrm>
            <a:off x="9600237" y="5552414"/>
            <a:ext cx="1833133" cy="24701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83F5B537-3628-4974-A6C4-8D5D14346E86}"/>
              </a:ext>
            </a:extLst>
          </p:cNvPr>
          <p:cNvCxnSpPr>
            <a:cxnSpLocks/>
          </p:cNvCxnSpPr>
          <p:nvPr/>
        </p:nvCxnSpPr>
        <p:spPr>
          <a:xfrm flipH="1">
            <a:off x="11518018" y="5704092"/>
            <a:ext cx="57473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5" name="Audio 14">
            <a:hlinkClick r:id="" action="ppaction://media"/>
            <a:extLst>
              <a:ext uri="{FF2B5EF4-FFF2-40B4-BE49-F238E27FC236}">
                <a16:creationId xmlns:a16="http://schemas.microsoft.com/office/drawing/2014/main" id="{DA717D8E-F31A-45F2-9CE3-6B82D92767B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936329716"/>
      </p:ext>
    </p:extLst>
  </p:cSld>
  <p:clrMapOvr>
    <a:masterClrMapping/>
  </p:clrMapOvr>
  <mc:AlternateContent xmlns:mc="http://schemas.openxmlformats.org/markup-compatibility/2006">
    <mc:Choice xmlns:p14="http://schemas.microsoft.com/office/powerpoint/2010/main" Requires="p14">
      <p:transition spd="slow" p14:dur="2000" advTm="9428"/>
    </mc:Choice>
    <mc:Fallback>
      <p:transition spd="slow" advTm="94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3B6BF-3538-47BB-B0F3-F55E62A7B36C}"/>
              </a:ext>
            </a:extLst>
          </p:cNvPr>
          <p:cNvSpPr>
            <a:spLocks noGrp="1"/>
          </p:cNvSpPr>
          <p:nvPr>
            <p:ph type="title"/>
          </p:nvPr>
        </p:nvSpPr>
        <p:spPr/>
        <p:txBody>
          <a:bodyPr/>
          <a:lstStyle/>
          <a:p>
            <a:r>
              <a:rPr lang="en-US" dirty="0"/>
              <a:t>The Model: Bedrooms and </a:t>
            </a:r>
            <a:r>
              <a:rPr lang="en-US" dirty="0" err="1"/>
              <a:t>Sqft</a:t>
            </a:r>
            <a:endParaRPr lang="en-US" dirty="0"/>
          </a:p>
        </p:txBody>
      </p:sp>
      <p:sp>
        <p:nvSpPr>
          <p:cNvPr id="3" name="Content Placeholder 2">
            <a:extLst>
              <a:ext uri="{FF2B5EF4-FFF2-40B4-BE49-F238E27FC236}">
                <a16:creationId xmlns:a16="http://schemas.microsoft.com/office/drawing/2014/main" id="{90835EC3-2B0B-4130-9887-245DA7CEE832}"/>
              </a:ext>
            </a:extLst>
          </p:cNvPr>
          <p:cNvSpPr>
            <a:spLocks noGrp="1"/>
          </p:cNvSpPr>
          <p:nvPr>
            <p:ph idx="1"/>
          </p:nvPr>
        </p:nvSpPr>
        <p:spPr/>
        <p:txBody>
          <a:bodyPr/>
          <a:lstStyle/>
          <a:p>
            <a:endParaRPr lang="en-US"/>
          </a:p>
        </p:txBody>
      </p:sp>
      <p:pic>
        <p:nvPicPr>
          <p:cNvPr id="26" name="Picture 25">
            <a:extLst>
              <a:ext uri="{FF2B5EF4-FFF2-40B4-BE49-F238E27FC236}">
                <a16:creationId xmlns:a16="http://schemas.microsoft.com/office/drawing/2014/main" id="{B23D40FD-0514-4669-A7C7-85A928D6520C}"/>
              </a:ext>
            </a:extLst>
          </p:cNvPr>
          <p:cNvPicPr>
            <a:picLocks noChangeAspect="1"/>
          </p:cNvPicPr>
          <p:nvPr/>
        </p:nvPicPr>
        <p:blipFill>
          <a:blip r:embed="rId5"/>
          <a:stretch>
            <a:fillRect/>
          </a:stretch>
        </p:blipFill>
        <p:spPr>
          <a:xfrm>
            <a:off x="8663160" y="2096114"/>
            <a:ext cx="2821010" cy="4106025"/>
          </a:xfrm>
          <a:prstGeom prst="rect">
            <a:avLst/>
          </a:prstGeom>
        </p:spPr>
      </p:pic>
      <p:sp>
        <p:nvSpPr>
          <p:cNvPr id="4" name="Rectangle 3">
            <a:extLst>
              <a:ext uri="{FF2B5EF4-FFF2-40B4-BE49-F238E27FC236}">
                <a16:creationId xmlns:a16="http://schemas.microsoft.com/office/drawing/2014/main" id="{F4549F4D-65A9-4510-B7D8-2589DCEC714D}"/>
              </a:ext>
            </a:extLst>
          </p:cNvPr>
          <p:cNvSpPr/>
          <p:nvPr/>
        </p:nvSpPr>
        <p:spPr>
          <a:xfrm>
            <a:off x="9651037" y="5915431"/>
            <a:ext cx="1833133" cy="24701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AB3A363-61AC-4872-BAB6-EFDC5C1E83FA}"/>
              </a:ext>
            </a:extLst>
          </p:cNvPr>
          <p:cNvSpPr/>
          <p:nvPr/>
        </p:nvSpPr>
        <p:spPr>
          <a:xfrm>
            <a:off x="9651036" y="3305491"/>
            <a:ext cx="1833133" cy="24701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61C10ECD-792C-4F7F-A708-284FC4139C1A}"/>
              </a:ext>
            </a:extLst>
          </p:cNvPr>
          <p:cNvPicPr>
            <a:picLocks noChangeAspect="1"/>
          </p:cNvPicPr>
          <p:nvPr/>
        </p:nvPicPr>
        <p:blipFill>
          <a:blip r:embed="rId6"/>
          <a:stretch>
            <a:fillRect/>
          </a:stretch>
        </p:blipFill>
        <p:spPr>
          <a:xfrm>
            <a:off x="1259995" y="1952625"/>
            <a:ext cx="7021047" cy="4393002"/>
          </a:xfrm>
          <a:prstGeom prst="rect">
            <a:avLst/>
          </a:prstGeom>
        </p:spPr>
      </p:pic>
      <p:pic>
        <p:nvPicPr>
          <p:cNvPr id="16" name="Picture 15">
            <a:extLst>
              <a:ext uri="{FF2B5EF4-FFF2-40B4-BE49-F238E27FC236}">
                <a16:creationId xmlns:a16="http://schemas.microsoft.com/office/drawing/2014/main" id="{297F7432-0564-4C7B-B171-55B02EED6A6E}"/>
              </a:ext>
            </a:extLst>
          </p:cNvPr>
          <p:cNvPicPr>
            <a:picLocks noChangeAspect="1"/>
          </p:cNvPicPr>
          <p:nvPr/>
        </p:nvPicPr>
        <p:blipFill>
          <a:blip r:embed="rId7"/>
          <a:stretch>
            <a:fillRect/>
          </a:stretch>
        </p:blipFill>
        <p:spPr>
          <a:xfrm>
            <a:off x="1188720" y="1952625"/>
            <a:ext cx="7092322" cy="4372515"/>
          </a:xfrm>
          <a:prstGeom prst="rect">
            <a:avLst/>
          </a:prstGeom>
        </p:spPr>
      </p:pic>
      <p:pic>
        <p:nvPicPr>
          <p:cNvPr id="17" name="Picture 16">
            <a:extLst>
              <a:ext uri="{FF2B5EF4-FFF2-40B4-BE49-F238E27FC236}">
                <a16:creationId xmlns:a16="http://schemas.microsoft.com/office/drawing/2014/main" id="{9501AC8B-F223-4AE5-9EE9-50953F9E6F16}"/>
              </a:ext>
            </a:extLst>
          </p:cNvPr>
          <p:cNvPicPr>
            <a:picLocks noChangeAspect="1"/>
          </p:cNvPicPr>
          <p:nvPr/>
        </p:nvPicPr>
        <p:blipFill>
          <a:blip r:embed="rId8"/>
          <a:stretch>
            <a:fillRect/>
          </a:stretch>
        </p:blipFill>
        <p:spPr>
          <a:xfrm>
            <a:off x="8663160" y="2016219"/>
            <a:ext cx="2854858" cy="4185920"/>
          </a:xfrm>
          <a:prstGeom prst="rect">
            <a:avLst/>
          </a:prstGeom>
        </p:spPr>
      </p:pic>
      <p:sp>
        <p:nvSpPr>
          <p:cNvPr id="18" name="Rectangle 17">
            <a:extLst>
              <a:ext uri="{FF2B5EF4-FFF2-40B4-BE49-F238E27FC236}">
                <a16:creationId xmlns:a16="http://schemas.microsoft.com/office/drawing/2014/main" id="{76368B0C-DACA-4BDE-9AA1-8DF30F0A8CA4}"/>
              </a:ext>
            </a:extLst>
          </p:cNvPr>
          <p:cNvSpPr/>
          <p:nvPr/>
        </p:nvSpPr>
        <p:spPr>
          <a:xfrm>
            <a:off x="9600237" y="5552414"/>
            <a:ext cx="1833133" cy="24701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9D54C15D-4922-47E2-859D-8735AF9DF875}"/>
              </a:ext>
            </a:extLst>
          </p:cNvPr>
          <p:cNvCxnSpPr>
            <a:cxnSpLocks/>
          </p:cNvCxnSpPr>
          <p:nvPr/>
        </p:nvCxnSpPr>
        <p:spPr>
          <a:xfrm flipH="1">
            <a:off x="11518018" y="5704092"/>
            <a:ext cx="57473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5D505E39-9F75-4A64-8057-E91B387649FB}"/>
              </a:ext>
            </a:extLst>
          </p:cNvPr>
          <p:cNvSpPr/>
          <p:nvPr/>
        </p:nvSpPr>
        <p:spPr>
          <a:xfrm>
            <a:off x="9609916" y="3104194"/>
            <a:ext cx="1833133" cy="24701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Audio 4">
            <a:hlinkClick r:id="" action="ppaction://media"/>
            <a:extLst>
              <a:ext uri="{FF2B5EF4-FFF2-40B4-BE49-F238E27FC236}">
                <a16:creationId xmlns:a16="http://schemas.microsoft.com/office/drawing/2014/main" id="{FD3D8DDD-77BA-4289-9423-A4867F4EC18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60097280"/>
      </p:ext>
    </p:extLst>
  </p:cSld>
  <p:clrMapOvr>
    <a:masterClrMapping/>
  </p:clrMapOvr>
  <mc:AlternateContent xmlns:mc="http://schemas.openxmlformats.org/markup-compatibility/2006">
    <mc:Choice xmlns:p14="http://schemas.microsoft.com/office/powerpoint/2010/main" Requires="p14">
      <p:transition spd="slow" p14:dur="2000" advTm="35954"/>
    </mc:Choice>
    <mc:Fallback>
      <p:transition spd="slow" advTm="35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14735-D294-4A7D-84C7-734DDB91CEED}"/>
              </a:ext>
            </a:extLst>
          </p:cNvPr>
          <p:cNvSpPr>
            <a:spLocks noGrp="1"/>
          </p:cNvSpPr>
          <p:nvPr>
            <p:ph type="title"/>
          </p:nvPr>
        </p:nvSpPr>
        <p:spPr/>
        <p:txBody>
          <a:bodyPr/>
          <a:lstStyle/>
          <a:p>
            <a:r>
              <a:rPr lang="en-US" dirty="0"/>
              <a:t>Model: How well does the it fit the data?</a:t>
            </a:r>
          </a:p>
        </p:txBody>
      </p:sp>
      <p:sp>
        <p:nvSpPr>
          <p:cNvPr id="3" name="Content Placeholder 2">
            <a:extLst>
              <a:ext uri="{FF2B5EF4-FFF2-40B4-BE49-F238E27FC236}">
                <a16:creationId xmlns:a16="http://schemas.microsoft.com/office/drawing/2014/main" id="{B03B4412-AF61-4778-97E1-4EEC80AA522D}"/>
              </a:ext>
            </a:extLst>
          </p:cNvPr>
          <p:cNvSpPr>
            <a:spLocks noGrp="1"/>
          </p:cNvSpPr>
          <p:nvPr>
            <p:ph idx="1"/>
          </p:nvPr>
        </p:nvSpPr>
        <p:spPr>
          <a:xfrm>
            <a:off x="1097280" y="2108201"/>
            <a:ext cx="4341450" cy="3760891"/>
          </a:xfrm>
        </p:spPr>
        <p:txBody>
          <a:bodyPr/>
          <a:lstStyle/>
          <a:p>
            <a:pPr>
              <a:buFont typeface="Arial" panose="020B0604020202020204" pitchFamily="34" charset="0"/>
              <a:buChar char="•"/>
            </a:pPr>
            <a:r>
              <a:rPr lang="en-US" dirty="0"/>
              <a:t> “Goodness of fit” = percent of errors that we can explain (R-squared)</a:t>
            </a:r>
          </a:p>
        </p:txBody>
      </p:sp>
      <p:pic>
        <p:nvPicPr>
          <p:cNvPr id="7" name="Picture 6">
            <a:extLst>
              <a:ext uri="{FF2B5EF4-FFF2-40B4-BE49-F238E27FC236}">
                <a16:creationId xmlns:a16="http://schemas.microsoft.com/office/drawing/2014/main" id="{EC003034-53CC-4BF5-A9B1-9FB9497B1F86}"/>
              </a:ext>
            </a:extLst>
          </p:cNvPr>
          <p:cNvPicPr>
            <a:picLocks noChangeAspect="1"/>
          </p:cNvPicPr>
          <p:nvPr/>
        </p:nvPicPr>
        <p:blipFill>
          <a:blip r:embed="rId5"/>
          <a:stretch>
            <a:fillRect/>
          </a:stretch>
        </p:blipFill>
        <p:spPr>
          <a:xfrm>
            <a:off x="6042073" y="2067230"/>
            <a:ext cx="5710784" cy="3883864"/>
          </a:xfrm>
          <a:prstGeom prst="rect">
            <a:avLst/>
          </a:prstGeom>
        </p:spPr>
      </p:pic>
      <p:pic>
        <p:nvPicPr>
          <p:cNvPr id="6" name="Picture 5">
            <a:extLst>
              <a:ext uri="{FF2B5EF4-FFF2-40B4-BE49-F238E27FC236}">
                <a16:creationId xmlns:a16="http://schemas.microsoft.com/office/drawing/2014/main" id="{B4E93448-EB80-4372-9DC5-18097DE5529B}"/>
              </a:ext>
            </a:extLst>
          </p:cNvPr>
          <p:cNvPicPr>
            <a:picLocks noChangeAspect="1"/>
          </p:cNvPicPr>
          <p:nvPr/>
        </p:nvPicPr>
        <p:blipFill>
          <a:blip r:embed="rId6"/>
          <a:stretch>
            <a:fillRect/>
          </a:stretch>
        </p:blipFill>
        <p:spPr>
          <a:xfrm>
            <a:off x="6126480" y="2108200"/>
            <a:ext cx="5757841" cy="3842893"/>
          </a:xfrm>
          <a:prstGeom prst="rect">
            <a:avLst/>
          </a:prstGeom>
        </p:spPr>
      </p:pic>
      <p:pic>
        <p:nvPicPr>
          <p:cNvPr id="8" name="Audio 7">
            <a:hlinkClick r:id="" action="ppaction://media"/>
            <a:extLst>
              <a:ext uri="{FF2B5EF4-FFF2-40B4-BE49-F238E27FC236}">
                <a16:creationId xmlns:a16="http://schemas.microsoft.com/office/drawing/2014/main" id="{E79F1893-40AF-4E0E-8965-9F5F7FA09CF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676844528"/>
      </p:ext>
    </p:extLst>
  </p:cSld>
  <p:clrMapOvr>
    <a:masterClrMapping/>
  </p:clrMapOvr>
  <mc:AlternateContent xmlns:mc="http://schemas.openxmlformats.org/markup-compatibility/2006">
    <mc:Choice xmlns:p14="http://schemas.microsoft.com/office/powerpoint/2010/main" Requires="p14">
      <p:transition spd="slow" p14:dur="2000" advTm="14963"/>
    </mc:Choice>
    <mc:Fallback>
      <p:transition spd="slow" advTm="14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14735-D294-4A7D-84C7-734DDB91CEED}"/>
              </a:ext>
            </a:extLst>
          </p:cNvPr>
          <p:cNvSpPr>
            <a:spLocks noGrp="1"/>
          </p:cNvSpPr>
          <p:nvPr>
            <p:ph type="title"/>
          </p:nvPr>
        </p:nvSpPr>
        <p:spPr/>
        <p:txBody>
          <a:bodyPr/>
          <a:lstStyle/>
          <a:p>
            <a:r>
              <a:rPr lang="en-US" dirty="0"/>
              <a:t>Model: How well does the it fit the data?</a:t>
            </a:r>
          </a:p>
        </p:txBody>
      </p:sp>
      <p:sp>
        <p:nvSpPr>
          <p:cNvPr id="3" name="Content Placeholder 2">
            <a:extLst>
              <a:ext uri="{FF2B5EF4-FFF2-40B4-BE49-F238E27FC236}">
                <a16:creationId xmlns:a16="http://schemas.microsoft.com/office/drawing/2014/main" id="{B03B4412-AF61-4778-97E1-4EEC80AA522D}"/>
              </a:ext>
            </a:extLst>
          </p:cNvPr>
          <p:cNvSpPr>
            <a:spLocks noGrp="1"/>
          </p:cNvSpPr>
          <p:nvPr>
            <p:ph idx="1"/>
          </p:nvPr>
        </p:nvSpPr>
        <p:spPr>
          <a:xfrm>
            <a:off x="1097280" y="2108201"/>
            <a:ext cx="4341450" cy="3760891"/>
          </a:xfrm>
        </p:spPr>
        <p:txBody>
          <a:bodyPr/>
          <a:lstStyle/>
          <a:p>
            <a:pPr>
              <a:buFont typeface="Arial" panose="020B0604020202020204" pitchFamily="34" charset="0"/>
              <a:buChar char="•"/>
            </a:pPr>
            <a:r>
              <a:rPr lang="en-US" dirty="0"/>
              <a:t> “Goodness of fit” = percent of errors that we can explain (R-squared)</a:t>
            </a:r>
          </a:p>
          <a:p>
            <a:pPr>
              <a:buFont typeface="Arial" panose="020B0604020202020204" pitchFamily="34" charset="0"/>
              <a:buChar char="•"/>
            </a:pPr>
            <a:r>
              <a:rPr lang="en-US" dirty="0"/>
              <a:t> 81%</a:t>
            </a:r>
          </a:p>
          <a:p>
            <a:pPr>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EC003034-53CC-4BF5-A9B1-9FB9497B1F86}"/>
              </a:ext>
            </a:extLst>
          </p:cNvPr>
          <p:cNvPicPr>
            <a:picLocks noChangeAspect="1"/>
          </p:cNvPicPr>
          <p:nvPr/>
        </p:nvPicPr>
        <p:blipFill>
          <a:blip r:embed="rId5"/>
          <a:stretch>
            <a:fillRect/>
          </a:stretch>
        </p:blipFill>
        <p:spPr>
          <a:xfrm>
            <a:off x="6042073" y="2067230"/>
            <a:ext cx="5710784" cy="3883864"/>
          </a:xfrm>
          <a:prstGeom prst="rect">
            <a:avLst/>
          </a:prstGeom>
        </p:spPr>
      </p:pic>
      <p:pic>
        <p:nvPicPr>
          <p:cNvPr id="6" name="Picture 5">
            <a:extLst>
              <a:ext uri="{FF2B5EF4-FFF2-40B4-BE49-F238E27FC236}">
                <a16:creationId xmlns:a16="http://schemas.microsoft.com/office/drawing/2014/main" id="{A24A73FA-FFDF-401B-9BDC-74F1F003EAE4}"/>
              </a:ext>
            </a:extLst>
          </p:cNvPr>
          <p:cNvPicPr>
            <a:picLocks noChangeAspect="1"/>
          </p:cNvPicPr>
          <p:nvPr/>
        </p:nvPicPr>
        <p:blipFill>
          <a:blip r:embed="rId6"/>
          <a:stretch>
            <a:fillRect/>
          </a:stretch>
        </p:blipFill>
        <p:spPr>
          <a:xfrm>
            <a:off x="6126480" y="2108200"/>
            <a:ext cx="5757841" cy="3842893"/>
          </a:xfrm>
          <a:prstGeom prst="rect">
            <a:avLst/>
          </a:prstGeom>
        </p:spPr>
      </p:pic>
      <p:pic>
        <p:nvPicPr>
          <p:cNvPr id="4" name="Audio 3">
            <a:hlinkClick r:id="" action="ppaction://media"/>
            <a:extLst>
              <a:ext uri="{FF2B5EF4-FFF2-40B4-BE49-F238E27FC236}">
                <a16:creationId xmlns:a16="http://schemas.microsoft.com/office/drawing/2014/main" id="{5F78242D-17F4-4C9F-A439-5315D6BF0F7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952661735"/>
      </p:ext>
    </p:extLst>
  </p:cSld>
  <p:clrMapOvr>
    <a:masterClrMapping/>
  </p:clrMapOvr>
  <mc:AlternateContent xmlns:mc="http://schemas.openxmlformats.org/markup-compatibility/2006">
    <mc:Choice xmlns:p14="http://schemas.microsoft.com/office/powerpoint/2010/main" Requires="p14">
      <p:transition spd="slow" p14:dur="2000" advTm="6302"/>
    </mc:Choice>
    <mc:Fallback>
      <p:transition spd="slow" advTm="6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documentManagement/types"/>
    <ds:schemaRef ds:uri="71af3243-3dd4-4a8d-8c0d-dd76da1f02a5"/>
    <ds:schemaRef ds:uri="http://purl.org/dc/dcmitype/"/>
    <ds:schemaRef ds:uri="http://purl.org/dc/terms/"/>
    <ds:schemaRef ds:uri="http://purl.org/dc/elements/1.1/"/>
    <ds:schemaRef ds:uri="http://schemas.microsoft.com/office/infopath/2007/PartnerControls"/>
    <ds:schemaRef ds:uri="16c05727-aa75-4e4a-9b5f-8a80a1165891"/>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{D23FB260-869C-44EF-B4EB-332AAF2F65B6}tf22712842_win32</Template>
  <TotalTime>1922</TotalTime>
  <Words>1321</Words>
  <Application>Microsoft Office PowerPoint</Application>
  <PresentationFormat>Widescreen</PresentationFormat>
  <Paragraphs>88</Paragraphs>
  <Slides>13</Slides>
  <Notes>11</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Bookman Old Style</vt:lpstr>
      <vt:lpstr>Calibri</vt:lpstr>
      <vt:lpstr>Franklin Gothic Book</vt:lpstr>
      <vt:lpstr>1_RetrospectVTI</vt:lpstr>
      <vt:lpstr>Module 2 Project:</vt:lpstr>
      <vt:lpstr>Modeling Housing Prices Around Seattle</vt:lpstr>
      <vt:lpstr>Approach</vt:lpstr>
      <vt:lpstr>The Model: Features</vt:lpstr>
      <vt:lpstr>The Model: Driving Features</vt:lpstr>
      <vt:lpstr>The Model: Bedrooms</vt:lpstr>
      <vt:lpstr>The Model: Bedrooms and Sqft</vt:lpstr>
      <vt:lpstr>Model: How well does the it fit the data?</vt:lpstr>
      <vt:lpstr>Model: How well does the it fit the data?</vt:lpstr>
      <vt:lpstr>Model: How well does the it fit the data?</vt:lpstr>
      <vt:lpstr>The Model: Best/Worst Deals</vt:lpstr>
      <vt:lpstr>Summary / Recommendations</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2 Project:</dc:title>
  <dc:creator>Evan Holder</dc:creator>
  <cp:lastModifiedBy>Evan Holder</cp:lastModifiedBy>
  <cp:revision>37</cp:revision>
  <dcterms:created xsi:type="dcterms:W3CDTF">2021-06-10T00:16:12Z</dcterms:created>
  <dcterms:modified xsi:type="dcterms:W3CDTF">2021-08-17T18:24:09Z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